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6" r:id="rId1"/>
  </p:sldMasterIdLst>
  <p:notesMasterIdLst>
    <p:notesMasterId r:id="rId39"/>
  </p:notesMasterIdLst>
  <p:handoutMasterIdLst>
    <p:handoutMasterId r:id="rId40"/>
  </p:handoutMasterIdLst>
  <p:sldIdLst>
    <p:sldId id="256" r:id="rId2"/>
    <p:sldId id="517" r:id="rId3"/>
    <p:sldId id="497" r:id="rId4"/>
    <p:sldId id="531" r:id="rId5"/>
    <p:sldId id="528" r:id="rId6"/>
    <p:sldId id="530" r:id="rId7"/>
    <p:sldId id="526" r:id="rId8"/>
    <p:sldId id="525" r:id="rId9"/>
    <p:sldId id="521" r:id="rId10"/>
    <p:sldId id="522" r:id="rId11"/>
    <p:sldId id="527" r:id="rId12"/>
    <p:sldId id="503" r:id="rId13"/>
    <p:sldId id="496" r:id="rId14"/>
    <p:sldId id="532" r:id="rId15"/>
    <p:sldId id="504" r:id="rId16"/>
    <p:sldId id="505" r:id="rId17"/>
    <p:sldId id="506" r:id="rId18"/>
    <p:sldId id="507" r:id="rId19"/>
    <p:sldId id="520" r:id="rId20"/>
    <p:sldId id="508" r:id="rId21"/>
    <p:sldId id="509" r:id="rId22"/>
    <p:sldId id="510" r:id="rId23"/>
    <p:sldId id="511" r:id="rId24"/>
    <p:sldId id="512" r:id="rId25"/>
    <p:sldId id="533" r:id="rId26"/>
    <p:sldId id="534" r:id="rId27"/>
    <p:sldId id="513" r:id="rId28"/>
    <p:sldId id="514" r:id="rId29"/>
    <p:sldId id="515" r:id="rId30"/>
    <p:sldId id="535" r:id="rId31"/>
    <p:sldId id="519" r:id="rId32"/>
    <p:sldId id="529" r:id="rId33"/>
    <p:sldId id="536" r:id="rId34"/>
    <p:sldId id="537" r:id="rId35"/>
    <p:sldId id="538" r:id="rId36"/>
    <p:sldId id="516" r:id="rId37"/>
    <p:sldId id="539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77" d="100"/>
          <a:sy n="77" d="100"/>
        </p:scale>
        <p:origin x="11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8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D28C8D-3786-4974-AA08-F2E5DCB67ECF}" type="datetimeFigureOut">
              <a:rPr lang="en-US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09048A0-2998-4626-8086-FAA1CCA484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D3D30D-BC54-41F5-A221-B12000D23DAF}" type="datetimeFigureOut">
              <a:rPr lang="en-US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4ECB0EE-1275-458C-8B59-449DFC992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0AE7-3FA5-465A-B8D3-6DB007E49F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0AE7-3FA5-465A-B8D3-6DB007E49F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5556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292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889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446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898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4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448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346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873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765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781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286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0AE7-3FA5-465A-B8D3-6DB007E49F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7264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315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584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93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973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2579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0760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526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009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342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4015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41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ECB0EE-1275-458C-8B59-449DFC992CB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0E6C9-F775-4BC8-A191-6955F5B353E3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8070E-00BD-4A02-981E-3513CE49B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5CF08-1A82-4756-995C-D00BA446359E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75579-EDEF-400F-A689-0DFE0F30F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76212-51D9-479A-B0C8-400AA2B10883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D6ED1-D322-4294-A596-59443F3A6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D7083-759B-46A0-8CCD-ADFAA6A85188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11A82-09F8-42C2-AFB4-A5E26467A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9A78B-3DC6-4086-AB83-B65DE5134AD0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EE9FA-B185-4EC4-A944-8DF2EE4D3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95C4C-79D2-4F0A-8BDE-C69946E59863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4C78D-CCA8-478F-AFB0-835E5CC10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24BD-DE91-4A85-B0B0-B8A019FBEC2B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9D060-4929-4103-AC47-918D9811DD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D08CE-6F10-4116-9696-D78E3EDC18D1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65B9F-08FC-4261-92B3-5D673DD51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5C5DD-EF5B-4B82-8E01-6CAD23295F3A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B20E8-E0C2-47C9-ABD1-2E7A4A995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B0A87-22A0-4576-987E-5521B4C92A9B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8F359-EDF2-4375-989F-6228F4B29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FB197-2CEA-44DA-AEF0-C2A4680F131D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4A3E0-F442-48C4-8F9B-CDA0109613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2697C85-AE7A-423D-B938-5F2968EB42F7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35AD82C5-6BF9-4C86-97C1-DD6C9ED98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203" r:id="rId2"/>
    <p:sldLayoutId id="2147484212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13" r:id="rId9"/>
    <p:sldLayoutId id="2147484209" r:id="rId10"/>
    <p:sldLayoutId id="214748421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 FM Module 6:</a:t>
            </a:r>
            <a:br>
              <a:rPr lang="en-US" dirty="0"/>
            </a:br>
            <a:r>
              <a:rPr lang="en-US" dirty="0"/>
              <a:t>Section 1a</a:t>
            </a:r>
            <a:br>
              <a:rPr lang="en-US" dirty="0"/>
            </a:br>
            <a:r>
              <a:rPr lang="en-US" dirty="0"/>
              <a:t>Spot Rates and </a:t>
            </a:r>
            <a:br>
              <a:rPr lang="en-US" dirty="0"/>
            </a:br>
            <a:r>
              <a:rPr lang="en-US" dirty="0"/>
              <a:t>the Yield Curve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>
                <a:solidFill>
                  <a:srgbClr val="000000"/>
                </a:solidFill>
              </a:rPr>
              <a:t>Instructor: Mr. Richard Owens, FSA, CFA 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>
                <a:solidFill>
                  <a:srgbClr val="000000"/>
                </a:solidFill>
              </a:rPr>
              <a:t>Instructor, Ball State University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>
                <a:solidFill>
                  <a:srgbClr val="000000"/>
                </a:solidFill>
              </a:rPr>
              <a:t>VP &amp; Senior Actuary, MetLife (Retired)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BE2CCC6-99DD-400E-92CE-645AEE3EA922}" type="slidenum">
              <a:rPr lang="en-US" sz="1400"/>
              <a:pPr algn="r"/>
              <a:t>10</a:t>
            </a:fld>
            <a:endParaRPr 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ja-JP" sz="3600" b="1" dirty="0"/>
              <a:t>Term Structure of Interest Rates</a:t>
            </a:r>
            <a:endParaRPr lang="en-US" sz="3600" b="1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609600" indent="-609600"/>
            <a:r>
              <a:rPr lang="en-US" dirty="0"/>
              <a:t>In pricing the 2-year bond, at what rate do we discount the coupon payment at t = 1?</a:t>
            </a:r>
          </a:p>
          <a:p>
            <a:pPr marL="976313" lvl="1" indent="-609600"/>
            <a:r>
              <a:rPr lang="en-US" dirty="0"/>
              <a:t>If we discount the 1-year cash flow at 4%, how can the price of the 2-year bond still be $100?</a:t>
            </a:r>
          </a:p>
          <a:p>
            <a:pPr marL="976313" lvl="1" indent="-609600"/>
            <a:r>
              <a:rPr lang="en-US" dirty="0"/>
              <a:t>Maybe we don’t discount the 2-year cash flow at 5%</a:t>
            </a:r>
          </a:p>
          <a:p>
            <a:pPr marL="976313" lvl="1" indent="-609600"/>
            <a:r>
              <a:rPr lang="en-US" dirty="0"/>
              <a:t>Instead at a rate which produces the price of $100 given the 1-year discount rate is 4%</a:t>
            </a:r>
          </a:p>
          <a:p>
            <a:pPr marL="609600" indent="-609600"/>
            <a:r>
              <a:rPr lang="en-US" dirty="0"/>
              <a:t>Price = 100 = 5/1.04 + 105/(1+i)</a:t>
            </a:r>
            <a:r>
              <a:rPr lang="en-US" baseline="30000" dirty="0"/>
              <a:t>2</a:t>
            </a:r>
          </a:p>
          <a:p>
            <a:pPr marL="976313" lvl="1" indent="-609600"/>
            <a:r>
              <a:rPr lang="en-US" dirty="0"/>
              <a:t>Solve for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= 5.025%</a:t>
            </a:r>
          </a:p>
          <a:p>
            <a:pPr marL="609600" indent="-609600"/>
            <a:endParaRPr lang="en-US" dirty="0"/>
          </a:p>
          <a:p>
            <a:pPr marL="976313" lvl="1" indent="-609600"/>
            <a:endParaRPr lang="en-US" dirty="0"/>
          </a:p>
          <a:p>
            <a:pPr marL="976313" lvl="1" indent="-60960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BE2CCC6-99DD-400E-92CE-645AEE3EA922}" type="slidenum">
              <a:rPr lang="en-US" sz="1400"/>
              <a:pPr algn="r"/>
              <a:t>11</a:t>
            </a:fld>
            <a:endParaRPr 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ja-JP" sz="3600" b="1" dirty="0"/>
              <a:t>Term Structure of Interest Rates</a:t>
            </a:r>
            <a:endParaRPr lang="en-US" sz="3600" b="1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609600" indent="-609600"/>
            <a:r>
              <a:rPr lang="en-US" dirty="0"/>
              <a:t>In this example we have the following interest rates:</a:t>
            </a:r>
          </a:p>
          <a:p>
            <a:pPr marL="976313" lvl="1" indent="-609600"/>
            <a:r>
              <a:rPr lang="en-US" dirty="0"/>
              <a:t>1-year annual coupon bond yield 4%</a:t>
            </a:r>
          </a:p>
          <a:p>
            <a:pPr marL="976313" lvl="1" indent="-609600"/>
            <a:r>
              <a:rPr lang="en-US" dirty="0"/>
              <a:t>1-year zero coupon bond yield 4%</a:t>
            </a:r>
          </a:p>
          <a:p>
            <a:pPr marL="976313" lvl="1" indent="-609600"/>
            <a:r>
              <a:rPr lang="en-US" dirty="0"/>
              <a:t>2-year annual coupon bond yield 5%</a:t>
            </a:r>
          </a:p>
          <a:p>
            <a:pPr marL="976313" lvl="1" indent="-609600"/>
            <a:r>
              <a:rPr lang="en-US" dirty="0"/>
              <a:t>2-year zero coupon bond yield 5.025%</a:t>
            </a:r>
          </a:p>
          <a:p>
            <a:pPr marL="609600" indent="-609600"/>
            <a:endParaRPr lang="en-US" dirty="0"/>
          </a:p>
          <a:p>
            <a:pPr marL="976313" lvl="1" indent="-609600"/>
            <a:endParaRPr lang="en-US" dirty="0"/>
          </a:p>
          <a:p>
            <a:pPr marL="976313" lvl="1" indent="-60960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03BC808-2E50-49F0-ADC8-5919CB9626C9}" type="slidenum">
              <a:rPr lang="en-US" sz="1400"/>
              <a:pPr algn="r"/>
              <a:t>12</a:t>
            </a:fld>
            <a:endParaRPr lang="en-US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ja-JP" sz="3600" b="1" dirty="0"/>
              <a:t>Term Structure of Interest Rates</a:t>
            </a:r>
            <a:endParaRPr lang="en-US" sz="3600" b="1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400" u="sng"/>
              <a:t>Broverman Definition 6.2 - Term Structure of Interest Rates</a:t>
            </a:r>
            <a:r>
              <a:rPr lang="en-US" sz="2400"/>
              <a:t> - the term structure of interest rates at the current point in time is the set of yield rates on zero coupon bonds of all maturities.  </a:t>
            </a:r>
          </a:p>
          <a:p>
            <a:pPr marL="609600" indent="-609600">
              <a:buFontTx/>
              <a:buNone/>
            </a:pPr>
            <a:r>
              <a:rPr lang="en-US" sz="2400"/>
              <a:t>This is the set {s</a:t>
            </a:r>
            <a:r>
              <a:rPr lang="en-US" sz="2400" baseline="-25000"/>
              <a:t>0</a:t>
            </a:r>
            <a:r>
              <a:rPr lang="en-US" sz="2400"/>
              <a:t>(t)}</a:t>
            </a:r>
            <a:r>
              <a:rPr lang="en-US" sz="2400" baseline="-25000"/>
              <a:t>t&gt;0</a:t>
            </a:r>
            <a:r>
              <a:rPr lang="en-US" sz="2400"/>
              <a:t>, where s</a:t>
            </a:r>
            <a:r>
              <a:rPr lang="en-US" sz="2400" baseline="-25000"/>
              <a:t>0</a:t>
            </a:r>
            <a:r>
              <a:rPr lang="en-US" sz="2400"/>
              <a:t>(t) is the annual effective yield rate as of time 0 for a zero coupon bond maturing at time t.  </a:t>
            </a:r>
          </a:p>
          <a:p>
            <a:pPr marL="609600" indent="-609600">
              <a:buFontTx/>
              <a:buNone/>
            </a:pPr>
            <a:r>
              <a:rPr lang="en-US" sz="2400"/>
              <a:t>The term structure is also called the </a:t>
            </a:r>
            <a:r>
              <a:rPr lang="en-US" sz="2400" b="1"/>
              <a:t>zero coupon bond yield curve</a:t>
            </a:r>
            <a:r>
              <a:rPr lang="en-US" sz="2400"/>
              <a:t>.  Also Called “Spot Rates”</a:t>
            </a:r>
          </a:p>
          <a:p>
            <a:pPr marL="609600" indent="-609600">
              <a:buFontTx/>
              <a:buNone/>
            </a:pPr>
            <a:r>
              <a:rPr lang="en-US" sz="2400"/>
              <a:t>In the notation, the subscript indicates the current point in time from which interest rates are being measured.</a:t>
            </a:r>
          </a:p>
          <a:p>
            <a:pPr marL="609600" indent="-609600"/>
            <a:endParaRPr lang="en-US" sz="20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/>
              <a:t>Credits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65638"/>
          </a:xfrm>
        </p:spPr>
        <p:txBody>
          <a:bodyPr/>
          <a:lstStyle/>
          <a:p>
            <a:r>
              <a:rPr lang="en-US" sz="2400"/>
              <a:t>BA II Plus® is a trademark of Texas Instruments, registered in the U.S. and other countries.</a:t>
            </a:r>
          </a:p>
          <a:p>
            <a:r>
              <a:rPr lang="en-US" sz="2400"/>
              <a:t>© 1970, </a:t>
            </a:r>
            <a:r>
              <a:rPr lang="en-US" sz="2400" i="1"/>
              <a:t>The Theory of Interest</a:t>
            </a:r>
            <a:r>
              <a:rPr lang="en-US" sz="2400"/>
              <a:t>, Stephen G. Kellison, Richard D. Irwin, Inc.  All Rights Reserved. Used under Fair Use.</a:t>
            </a:r>
          </a:p>
          <a:p>
            <a:r>
              <a:rPr lang="en-US" sz="2400"/>
              <a:t>© 2008, Mathematics of Investment and Credit, 4</a:t>
            </a:r>
            <a:r>
              <a:rPr lang="en-US" sz="2400" baseline="30000"/>
              <a:t>th</a:t>
            </a:r>
            <a:r>
              <a:rPr lang="en-US" sz="2400"/>
              <a:t> Edition, Samuel A. Broverman, ACTEX Publications, Inc. All Rights Reserved. Used under Fair Use.</a:t>
            </a:r>
          </a:p>
          <a:p>
            <a:r>
              <a:rPr lang="en-US" sz="2400"/>
              <a:t>© 2007, Mathematical Interest Theory, Daniel and Vaaler, Pearson Education, Inc. All Rights Reserved. Used under Fair Use.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 FM Module 6:</a:t>
            </a:r>
            <a:br>
              <a:rPr lang="en-US" dirty="0"/>
            </a:br>
            <a:r>
              <a:rPr lang="en-US" dirty="0"/>
              <a:t>Section 1b</a:t>
            </a:r>
            <a:br>
              <a:rPr lang="en-US" dirty="0"/>
            </a:br>
            <a:r>
              <a:rPr lang="en-US" dirty="0"/>
              <a:t>Pricing with Spot Rates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>
                <a:solidFill>
                  <a:srgbClr val="000000"/>
                </a:solidFill>
              </a:rPr>
              <a:t>Instructor: Mr. Richard Owens, FSA, CFA 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>
                <a:solidFill>
                  <a:srgbClr val="000000"/>
                </a:solidFill>
              </a:rPr>
              <a:t>Instructor, Ball State University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>
                <a:solidFill>
                  <a:srgbClr val="000000"/>
                </a:solidFill>
              </a:rPr>
              <a:t>VP &amp; Senior Actuary, MetLife (Retired)</a:t>
            </a:r>
          </a:p>
        </p:txBody>
      </p:sp>
    </p:spTree>
    <p:extLst>
      <p:ext uri="{BB962C8B-B14F-4D97-AF65-F5344CB8AC3E}">
        <p14:creationId xmlns:p14="http://schemas.microsoft.com/office/powerpoint/2010/main" val="1917445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438"/>
          </a:xfrm>
        </p:spPr>
        <p:txBody>
          <a:bodyPr/>
          <a:lstStyle/>
          <a:p>
            <a:r>
              <a:rPr lang="en-US" u="sng" dirty="0"/>
              <a:t>Broverman Definition 6.3 Spot Rate of Interest</a:t>
            </a:r>
            <a:r>
              <a:rPr lang="en-US" dirty="0"/>
              <a:t> - the yield to maturity on a zero coupon bond is called the spot rate of interest for that time to maturity.  s</a:t>
            </a:r>
            <a:r>
              <a:rPr lang="en-US" baseline="-25000" dirty="0"/>
              <a:t>0</a:t>
            </a:r>
            <a:r>
              <a:rPr lang="en-US" dirty="0"/>
              <a:t>(t) is the spot rate for a t-year maturity zero coupon bond. </a:t>
            </a:r>
          </a:p>
          <a:p>
            <a:r>
              <a:rPr lang="en-US" dirty="0"/>
              <a:t>The price at time 0 of a t-year zero coupon bond is </a:t>
            </a:r>
            <a:r>
              <a:rPr lang="en-US"/>
              <a:t>1/[(1+s</a:t>
            </a:r>
            <a:r>
              <a:rPr lang="en-US" baseline="-25000"/>
              <a:t>0</a:t>
            </a:r>
            <a:r>
              <a:rPr lang="en-US"/>
              <a:t>(t</a:t>
            </a:r>
            <a:r>
              <a:rPr lang="en-US" dirty="0"/>
              <a:t>))</a:t>
            </a:r>
            <a:r>
              <a:rPr lang="en-US" baseline="50000" dirty="0"/>
              <a:t>t</a:t>
            </a:r>
            <a:r>
              <a:rPr lang="en-US" dirty="0"/>
              <a:t> ] for a maturity of value 1.  </a:t>
            </a:r>
          </a:p>
          <a:p>
            <a:pPr lvl="1"/>
            <a:r>
              <a:rPr lang="en-US" dirty="0"/>
              <a:t>Formula assumes s</a:t>
            </a:r>
            <a:r>
              <a:rPr lang="en-US" baseline="-25000" dirty="0"/>
              <a:t>0</a:t>
            </a:r>
            <a:r>
              <a:rPr lang="en-US" dirty="0"/>
              <a:t>(t) is an annual effective rate. </a:t>
            </a:r>
          </a:p>
          <a:p>
            <a:r>
              <a:rPr lang="en-US" dirty="0"/>
              <a:t>Normal yield curve, flat and inverted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7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dirty="0"/>
              <a:t>Broverman Formula 6.1          </a:t>
            </a:r>
          </a:p>
          <a:p>
            <a:pPr>
              <a:buFont typeface="Wingdings 2" pitchFamily="18" charset="2"/>
              <a:buNone/>
            </a:pPr>
            <a:r>
              <a:rPr lang="en-US" dirty="0"/>
              <a:t> </a:t>
            </a:r>
          </a:p>
          <a:p>
            <a:r>
              <a:rPr lang="en-US" sz="3600" dirty="0"/>
              <a:t>PV = ∑ C</a:t>
            </a:r>
            <a:r>
              <a:rPr lang="en-US" sz="3600" baseline="-25000" dirty="0"/>
              <a:t>r </a:t>
            </a:r>
            <a:r>
              <a:rPr lang="en-US" sz="3600" dirty="0"/>
              <a:t>* (1 + s</a:t>
            </a:r>
            <a:r>
              <a:rPr lang="en-US" sz="3600" baseline="-25000" dirty="0"/>
              <a:t>0</a:t>
            </a:r>
            <a:r>
              <a:rPr lang="en-US" sz="3600" dirty="0"/>
              <a:t>(</a:t>
            </a:r>
            <a:r>
              <a:rPr lang="en-US" sz="3600" dirty="0" err="1"/>
              <a:t>t</a:t>
            </a:r>
            <a:r>
              <a:rPr lang="en-US" sz="3600" baseline="-25000" dirty="0" err="1"/>
              <a:t>r</a:t>
            </a:r>
            <a:r>
              <a:rPr lang="en-US" sz="3600" dirty="0"/>
              <a:t>))</a:t>
            </a:r>
            <a:r>
              <a:rPr lang="en-US" sz="3600" baseline="50000" dirty="0"/>
              <a:t>-</a:t>
            </a:r>
            <a:r>
              <a:rPr lang="en-US" sz="3600" baseline="50000" dirty="0" err="1"/>
              <a:t>t</a:t>
            </a:r>
            <a:r>
              <a:rPr lang="en-US" sz="3600" baseline="40000" dirty="0" err="1"/>
              <a:t>r</a:t>
            </a:r>
            <a:endParaRPr lang="en-US" sz="3600" baseline="40000" dirty="0"/>
          </a:p>
          <a:p>
            <a:endParaRPr lang="en-US" dirty="0"/>
          </a:p>
          <a:p>
            <a:r>
              <a:rPr lang="en-US" dirty="0"/>
              <a:t>Daniel uses </a:t>
            </a:r>
            <a:r>
              <a:rPr lang="en-US" dirty="0" err="1"/>
              <a:t>r</a:t>
            </a:r>
            <a:r>
              <a:rPr lang="en-US" baseline="-25000" dirty="0" err="1"/>
              <a:t>t</a:t>
            </a:r>
            <a:r>
              <a:rPr lang="en-US" dirty="0"/>
              <a:t> rather than s</a:t>
            </a:r>
            <a:r>
              <a:rPr lang="en-US" baseline="-25000" dirty="0"/>
              <a:t>0</a:t>
            </a:r>
            <a:r>
              <a:rPr lang="en-US" dirty="0"/>
              <a:t>(</a:t>
            </a:r>
            <a:r>
              <a:rPr lang="en-US" dirty="0" err="1"/>
              <a:t>t</a:t>
            </a:r>
            <a:r>
              <a:rPr lang="en-US" baseline="-25000" dirty="0" err="1"/>
              <a:t>r</a:t>
            </a:r>
            <a:r>
              <a:rPr lang="en-US" dirty="0"/>
              <a:t>)</a:t>
            </a:r>
          </a:p>
        </p:txBody>
      </p:sp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5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3590F61-7142-4CBE-B064-1216FCAE8DED}" type="slidenum">
              <a:rPr lang="en-US" sz="1400"/>
              <a:pPr algn="r"/>
              <a:t>17</a:t>
            </a:fld>
            <a:endParaRPr 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ja-JP" sz="3600" b="1" dirty="0"/>
              <a:t>Term Structure of Interest Rates</a:t>
            </a:r>
            <a:endParaRPr lang="en-US" sz="3600" b="1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609600" indent="-609600">
              <a:buFont typeface="Wingdings 2" pitchFamily="18" charset="2"/>
              <a:buNone/>
            </a:pPr>
            <a:r>
              <a:rPr lang="en-US" dirty="0"/>
              <a:t>Broverman Example 6.1 p 311</a:t>
            </a:r>
          </a:p>
          <a:p>
            <a:pPr marL="609600" indent="-609600"/>
            <a:r>
              <a:rPr lang="en-US" dirty="0"/>
              <a:t>Term		.5 Yr	1 Yr	1.5 Yr	2Yr</a:t>
            </a:r>
          </a:p>
          <a:p>
            <a:pPr marL="609600" indent="-609600"/>
            <a:r>
              <a:rPr lang="en-US" dirty="0"/>
              <a:t>Spot Rate	.08	.09	.10	.11</a:t>
            </a:r>
          </a:p>
          <a:p>
            <a:pPr marL="609600" indent="-609600"/>
            <a:r>
              <a:rPr lang="en-US" dirty="0"/>
              <a:t>Note: Market Convention Spot Rates Are Nominal Annual Rates Compounded Semi-Annually, Aka Bond Equivalent Yield, Aka </a:t>
            </a:r>
            <a:r>
              <a:rPr lang="en-US" dirty="0" err="1"/>
              <a:t>i</a:t>
            </a:r>
            <a:r>
              <a:rPr lang="en-US" baseline="50000" dirty="0"/>
              <a:t>(2)</a:t>
            </a:r>
          </a:p>
          <a:p>
            <a:pPr marL="976313" lvl="1" indent="-609600"/>
            <a:r>
              <a:rPr lang="en-US" dirty="0"/>
              <a:t>Be careful annual effective or bond equivalent rates</a:t>
            </a:r>
          </a:p>
          <a:p>
            <a:pPr marL="609600" indent="-609600"/>
            <a:r>
              <a:rPr lang="en-US" dirty="0"/>
              <a:t>Find the Price of a $100 Par 2-Yr Zero-Coupon Bond </a:t>
            </a:r>
          </a:p>
          <a:p>
            <a:pPr marL="609600" indent="-609600"/>
            <a:r>
              <a:rPr lang="en-US" dirty="0"/>
              <a:t>80.72 = 100/(1+.11/2)</a:t>
            </a:r>
            <a:r>
              <a:rPr lang="en-US" baseline="50000" dirty="0"/>
              <a:t>4</a:t>
            </a:r>
          </a:p>
          <a:p>
            <a:pPr marL="609600" indent="-609600"/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5B20E8-E0C2-47C9-ABD1-2E7A4A995CF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BE2CCC6-99DD-400E-92CE-645AEE3EA922}" type="slidenum">
              <a:rPr lang="en-US" sz="1400"/>
              <a:pPr algn="r"/>
              <a:t>18</a:t>
            </a:fld>
            <a:endParaRPr 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ja-JP" sz="3600" b="1" dirty="0"/>
              <a:t>Term Structure of Interest Rates</a:t>
            </a:r>
            <a:endParaRPr lang="en-US" sz="3600" b="1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609600" indent="-609600"/>
            <a:r>
              <a:rPr lang="en-US" sz="1800" dirty="0"/>
              <a:t>Term		.5 Yr	1 Yr	1.5 Yr	2Yr</a:t>
            </a:r>
          </a:p>
          <a:p>
            <a:pPr marL="609600" indent="-609600"/>
            <a:r>
              <a:rPr lang="en-US" sz="1800" dirty="0"/>
              <a:t>Spot Rate		.08	.09	.10	.11</a:t>
            </a:r>
          </a:p>
          <a:p>
            <a:pPr marL="609600" indent="-609600"/>
            <a:r>
              <a:rPr lang="en-US" sz="2200" dirty="0"/>
              <a:t>Find the Price of a $100 Par 2-Yr Semi-Annual Coupon Bond with 5% Coupon Rate</a:t>
            </a:r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609600" indent="-609600"/>
            <a:r>
              <a:rPr lang="en-US" dirty="0"/>
              <a:t>.961538 = 1/[1 + .08/2]</a:t>
            </a:r>
          </a:p>
          <a:p>
            <a:pPr marL="609600" indent="-609600"/>
            <a:r>
              <a:rPr lang="en-US" dirty="0"/>
              <a:t>.807217 = 1/[1+.11/2]^4</a:t>
            </a:r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976313" lvl="1" indent="-609600"/>
            <a:endParaRPr lang="en-US" dirty="0"/>
          </a:p>
          <a:p>
            <a:pPr marL="976313" lvl="1" indent="-609600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31242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.961538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2.4038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.915730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2.2893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.863838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2.1596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.807217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82.7397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89.5924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5B20E8-E0C2-47C9-ABD1-2E7A4A995CF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3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BE2CCC6-99DD-400E-92CE-645AEE3EA922}" type="slidenum">
              <a:rPr lang="en-US" sz="1400"/>
              <a:pPr algn="r"/>
              <a:t>19</a:t>
            </a:fld>
            <a:endParaRPr 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ja-JP" sz="3600" b="1" dirty="0"/>
              <a:t>Term Structure of Interest Rates</a:t>
            </a:r>
            <a:endParaRPr lang="en-US" sz="3600" b="1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609600" indent="-609600">
              <a:buFont typeface="Wingdings 2" pitchFamily="18" charset="2"/>
              <a:buNone/>
            </a:pPr>
            <a:r>
              <a:rPr lang="en-US" sz="1800" dirty="0"/>
              <a:t>Broverman Example 6.1 p 311</a:t>
            </a:r>
          </a:p>
          <a:p>
            <a:pPr marL="609600" indent="-609600"/>
            <a:r>
              <a:rPr lang="en-US" sz="1800" dirty="0"/>
              <a:t>Term		.5 Yr	1 Yr	1.5 Yr	2Yr</a:t>
            </a:r>
          </a:p>
          <a:p>
            <a:pPr marL="609600" indent="-609600"/>
            <a:r>
              <a:rPr lang="en-US" sz="1800" dirty="0"/>
              <a:t>Spot Rate		.08	.09	.10	.11</a:t>
            </a:r>
          </a:p>
          <a:p>
            <a:pPr marL="609600" indent="-609600"/>
            <a:r>
              <a:rPr lang="en-US" dirty="0"/>
              <a:t>Find the Yield to Maturity of a $100 Par 2-Yr Semi-Annual Coupon Bond with 5% Coupon Rate</a:t>
            </a:r>
          </a:p>
          <a:p>
            <a:pPr marL="609600" indent="-609600"/>
            <a:r>
              <a:rPr lang="en-US" dirty="0"/>
              <a:t>PV = -89.5924 </a:t>
            </a:r>
          </a:p>
          <a:p>
            <a:pPr marL="609600" indent="-609600"/>
            <a:r>
              <a:rPr lang="en-US" dirty="0"/>
              <a:t>N=4, FV = 100, PMT = 2.5</a:t>
            </a:r>
          </a:p>
          <a:p>
            <a:pPr marL="609600" indent="-609600"/>
            <a:r>
              <a:rPr lang="en-US" dirty="0"/>
              <a:t>CPT I/Y = 5.4670</a:t>
            </a:r>
          </a:p>
          <a:p>
            <a:pPr marL="609600" indent="-609600"/>
            <a:r>
              <a:rPr lang="en-US" dirty="0"/>
              <a:t>Double to get nominal annual rate (YTM) 10.9339%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5B20E8-E0C2-47C9-ABD1-2E7A4A995CF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4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pPr eaLnBrk="1" hangingPunct="1"/>
            <a:r>
              <a:rPr lang="en-US" altLang="ja-JP" sz="3600" b="1" dirty="0"/>
              <a:t>Term Structure of Interest Rates</a:t>
            </a:r>
            <a:endParaRPr lang="en-US" sz="3600" b="1" dirty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altLang="ja-JP" sz="2000" dirty="0">
                <a:ea typeface="MS PGothic" pitchFamily="34" charset="-128"/>
              </a:rPr>
              <a:t>The student will be able to define and recognize the definitions of the following terms: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ja-JP" sz="1800" dirty="0">
                <a:ea typeface="MS PGothic" pitchFamily="34" charset="-128"/>
              </a:rPr>
              <a:t>Yield curve/Term Structure of Interest Rates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ja-JP" sz="1800" dirty="0">
                <a:ea typeface="MS PGothic" pitchFamily="34" charset="-128"/>
              </a:rPr>
              <a:t>Zero Coupon Bond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ja-JP" sz="1800" dirty="0">
                <a:ea typeface="MS PGothic" pitchFamily="34" charset="-128"/>
              </a:rPr>
              <a:t>Spot rate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ja-JP" sz="1800" dirty="0">
                <a:ea typeface="MS PGothic" pitchFamily="34" charset="-128"/>
              </a:rPr>
              <a:t>Law of One Price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ja-JP" sz="1800" dirty="0">
                <a:ea typeface="MS PGothic" pitchFamily="34" charset="-128"/>
              </a:rPr>
              <a:t>Forward rate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ja-JP" sz="2000" dirty="0">
                <a:ea typeface="MS PGothic" pitchFamily="34" charset="-128"/>
              </a:rPr>
              <a:t>The student will be able to recognize and define the following standard actuarial notation: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ja-JP" sz="1800" dirty="0">
                <a:ea typeface="MS PGothic" pitchFamily="34" charset="-128"/>
              </a:rPr>
              <a:t>s</a:t>
            </a:r>
            <a:r>
              <a:rPr lang="en-US" altLang="ja-JP" sz="1800" baseline="-25000" dirty="0">
                <a:ea typeface="MS PGothic" pitchFamily="34" charset="-128"/>
              </a:rPr>
              <a:t>0</a:t>
            </a:r>
            <a:r>
              <a:rPr lang="en-US" altLang="ja-JP" sz="1800" dirty="0">
                <a:ea typeface="MS PGothic" pitchFamily="34" charset="-128"/>
              </a:rPr>
              <a:t>(t),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ja-JP" sz="1800" dirty="0">
                <a:ea typeface="MS PGothic" pitchFamily="34" charset="-128"/>
              </a:rPr>
              <a:t>i</a:t>
            </a:r>
            <a:r>
              <a:rPr lang="en-US" altLang="ja-JP" sz="1800" baseline="-25000" dirty="0">
                <a:ea typeface="MS PGothic" pitchFamily="34" charset="-128"/>
              </a:rPr>
              <a:t>0</a:t>
            </a:r>
            <a:r>
              <a:rPr lang="en-US" altLang="ja-JP" sz="1800" dirty="0">
                <a:ea typeface="MS PGothic" pitchFamily="34" charset="-128"/>
              </a:rPr>
              <a:t>(0,1)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ja-JP" sz="2000" dirty="0">
                <a:ea typeface="MS PGothic" pitchFamily="34" charset="-128"/>
              </a:rPr>
              <a:t>The student will be able to: 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ja-JP" sz="1800" dirty="0">
                <a:ea typeface="MS PGothic" pitchFamily="34" charset="-128"/>
              </a:rPr>
              <a:t>Price a bond given a term structure of interest rates</a:t>
            </a:r>
            <a:endParaRPr lang="en-US" sz="1800" dirty="0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FA297C6-E037-4B20-9009-C4437CC1213F}" type="slidenum">
              <a:rPr lang="en-US" sz="1400"/>
              <a:pPr algn="r"/>
              <a:t>20</a:t>
            </a:fld>
            <a:endParaRPr 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ja-JP" sz="3600" b="1" dirty="0"/>
              <a:t>Term Structure of Interest Rates</a:t>
            </a:r>
            <a:endParaRPr lang="en-US" sz="3600" b="1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609600" indent="-609600"/>
            <a:r>
              <a:rPr lang="en-US" sz="2800" dirty="0"/>
              <a:t>Term		.5 Yr	1 Yr	1.5 Yr	2Yr</a:t>
            </a:r>
          </a:p>
          <a:p>
            <a:pPr marL="609600" indent="-609600"/>
            <a:r>
              <a:rPr lang="en-US" sz="2800" dirty="0"/>
              <a:t>Spot Rate	.08	.09	.10	.11</a:t>
            </a:r>
          </a:p>
          <a:p>
            <a:pPr marL="609600" indent="-609600"/>
            <a:r>
              <a:rPr lang="en-US" sz="2800" dirty="0"/>
              <a:t>Practice: Given These Spot Rates, Find the Price and Yield to Maturity of a $100 Par Coupon Bonds with 5% Coupon Rate and Term to Maturity of: 1-Yr, 1.5 Yr, 2 Yr</a:t>
            </a:r>
          </a:p>
          <a:p>
            <a:pPr marL="976313" lvl="1" indent="-609600"/>
            <a:r>
              <a:rPr lang="en-US" dirty="0"/>
              <a:t>1-Yr 96.2662 and 8.9874%</a:t>
            </a:r>
          </a:p>
          <a:p>
            <a:pPr marL="976313" lvl="1" indent="-609600"/>
            <a:r>
              <a:rPr lang="en-US" dirty="0"/>
              <a:t>1.5 Yr 93.2365 and 9.9656%</a:t>
            </a:r>
          </a:p>
          <a:p>
            <a:pPr marL="976313" lvl="1" indent="-609600"/>
            <a:r>
              <a:rPr lang="en-US" dirty="0"/>
              <a:t>2-Yr  89.5925 and 10.9339%</a:t>
            </a:r>
          </a:p>
          <a:p>
            <a:pPr marL="609600" indent="-609600"/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5B20E8-E0C2-47C9-ABD1-2E7A4A995CF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7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677CB8A-7871-4122-A5DB-8B653F429B98}" type="slidenum">
              <a:rPr lang="en-US" sz="1400"/>
              <a:pPr algn="r"/>
              <a:t>21</a:t>
            </a:fld>
            <a:endParaRPr lang="en-U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ja-JP" sz="3600" b="1" dirty="0"/>
              <a:t>Term Structure of Interest Rates</a:t>
            </a:r>
            <a:endParaRPr lang="en-US" sz="3600" b="1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609600" indent="-609600">
              <a:buFont typeface="Wingdings 2" pitchFamily="18" charset="2"/>
              <a:buNone/>
            </a:pPr>
            <a:r>
              <a:rPr lang="en-US"/>
              <a:t>We’ve Used the Spot Curve to Calculate a Coupon Curve</a:t>
            </a:r>
          </a:p>
          <a:p>
            <a:pPr marL="976313" lvl="1" indent="-609600"/>
            <a:r>
              <a:rPr lang="en-US"/>
              <a:t>.5 –Yr 		8%</a:t>
            </a:r>
          </a:p>
          <a:p>
            <a:pPr marL="976313" lvl="1" indent="-609600"/>
            <a:r>
              <a:rPr lang="en-US"/>
              <a:t>1-Yr 		8.9874%</a:t>
            </a:r>
          </a:p>
          <a:p>
            <a:pPr marL="976313" lvl="1" indent="-609600"/>
            <a:r>
              <a:rPr lang="en-US"/>
              <a:t>1.5 Yr 		9.9656%</a:t>
            </a:r>
          </a:p>
          <a:p>
            <a:pPr marL="976313" lvl="1" indent="-609600"/>
            <a:r>
              <a:rPr lang="en-US"/>
              <a:t>2-Yr 		10.9339%</a:t>
            </a:r>
          </a:p>
          <a:p>
            <a:pPr marL="609600" indent="-609600"/>
            <a:r>
              <a:rPr lang="en-US"/>
              <a:t>Can We Take the Coupon Curve and Create a Spot Curve?</a:t>
            </a:r>
          </a:p>
          <a:p>
            <a:pPr marL="609600" indent="-609600"/>
            <a:r>
              <a:rPr lang="en-US"/>
              <a:t>How?</a:t>
            </a:r>
          </a:p>
          <a:p>
            <a:pPr marL="609600" indent="-609600"/>
            <a:endParaRPr lang="en-US" sz="2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5B20E8-E0C2-47C9-ABD1-2E7A4A995CF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0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/>
              <a:t>Law of One Price – “an economic rule which states that in an efficient market, a security must have a single price, no matter how the security is created.”</a:t>
            </a:r>
          </a:p>
          <a:p>
            <a:r>
              <a:rPr lang="en-US" dirty="0"/>
              <a:t>Arbitrage – “an arbitrage is a simultaneous purchase and sale of securities in different markets in order to profit from price discrepancies.”</a:t>
            </a:r>
          </a:p>
          <a:p>
            <a:pPr lvl="1"/>
            <a:r>
              <a:rPr lang="en-US" dirty="0"/>
              <a:t>While not on SOA syllabus, is important to understand.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8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/>
              <a:t>Can We Create a Coupon Bond as the Sum of a Series of Zero Coupon Bonds?</a:t>
            </a:r>
          </a:p>
          <a:p>
            <a:r>
              <a:rPr lang="en-US"/>
              <a:t>Implications?  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8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273050" lvl="1" indent="-273050">
              <a:buClr>
                <a:srgbClr val="0BD0D9"/>
              </a:buClr>
              <a:buSzPct val="95000"/>
              <a:defRPr/>
            </a:pPr>
            <a:r>
              <a:rPr lang="en-US" dirty="0"/>
              <a:t>Let’s Look at 1-Yr Bond, 5% semi coupons, 1-Yr 96.2662 and 8.9874%</a:t>
            </a:r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r>
              <a:rPr lang="en-US" dirty="0"/>
              <a:t>Cash Flow?  Which Zero Coupons Make Up This Bond?</a:t>
            </a:r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r>
              <a:rPr lang="en-US" dirty="0"/>
              <a:t>What is the Price of the First Coupon Payment?</a:t>
            </a:r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r>
              <a:rPr lang="en-US" dirty="0"/>
              <a:t>What is .5 Yr Spot Rate?</a:t>
            </a:r>
          </a:p>
          <a:p>
            <a:pPr marL="547687" lvl="2" indent="-273050">
              <a:buClr>
                <a:srgbClr val="0BD0D9"/>
              </a:buClr>
              <a:buSzPct val="95000"/>
              <a:defRPr/>
            </a:pPr>
            <a:r>
              <a:rPr lang="en-US" dirty="0"/>
              <a:t>2.5/1.04 = 2.403846154</a:t>
            </a:r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r>
              <a:rPr lang="en-US" dirty="0"/>
              <a:t>What Must Be the Price of Second Payment + Maturity Value?</a:t>
            </a:r>
          </a:p>
          <a:p>
            <a:pPr marL="547687" lvl="2" indent="-273050">
              <a:buClr>
                <a:srgbClr val="0BD0D9"/>
              </a:buClr>
              <a:buSzPct val="95000"/>
              <a:defRPr/>
            </a:pPr>
            <a:r>
              <a:rPr lang="en-US" dirty="0"/>
              <a:t>96.2662 - 2.4038 = 93.8624</a:t>
            </a:r>
          </a:p>
          <a:p>
            <a:pPr>
              <a:defRPr/>
            </a:pPr>
            <a:r>
              <a:rPr lang="en-US" sz="2400" dirty="0"/>
              <a:t>What 1-Yr Spot Rate Creates This Price?</a:t>
            </a:r>
          </a:p>
          <a:p>
            <a:pPr lvl="1">
              <a:defRPr/>
            </a:pPr>
            <a:r>
              <a:rPr lang="en-US" dirty="0"/>
              <a:t>[(102.5/93.8624)^.5 – 1]*2 = .089999 or 9% </a:t>
            </a:r>
          </a:p>
          <a:p>
            <a:pPr>
              <a:defRPr/>
            </a:pPr>
            <a:r>
              <a:rPr lang="en-US" dirty="0"/>
              <a:t>With 1-Yr Spot Rate We Can Continue the Process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5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/>
              <a:t>Credits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65638"/>
          </a:xfrm>
        </p:spPr>
        <p:txBody>
          <a:bodyPr/>
          <a:lstStyle/>
          <a:p>
            <a:r>
              <a:rPr lang="en-US" sz="2400"/>
              <a:t>BA II Plus® is a trademark of Texas Instruments, registered in the U.S. and other countries.</a:t>
            </a:r>
          </a:p>
          <a:p>
            <a:r>
              <a:rPr lang="en-US" sz="2400"/>
              <a:t>© 1970, </a:t>
            </a:r>
            <a:r>
              <a:rPr lang="en-US" sz="2400" i="1"/>
              <a:t>The Theory of Interest</a:t>
            </a:r>
            <a:r>
              <a:rPr lang="en-US" sz="2400"/>
              <a:t>, Stephen G. Kellison, Richard D. Irwin, Inc.  All Rights Reserved. Used under Fair Use.</a:t>
            </a:r>
          </a:p>
          <a:p>
            <a:r>
              <a:rPr lang="en-US" sz="2400"/>
              <a:t>© 2008, Mathematics of Investment and Credit, 4</a:t>
            </a:r>
            <a:r>
              <a:rPr lang="en-US" sz="2400" baseline="30000"/>
              <a:t>th</a:t>
            </a:r>
            <a:r>
              <a:rPr lang="en-US" sz="2400"/>
              <a:t> Edition, Samuel A. Broverman, ACTEX Publications, Inc. All Rights Reserved. Used under Fair Use.</a:t>
            </a:r>
          </a:p>
          <a:p>
            <a:r>
              <a:rPr lang="en-US" sz="2400"/>
              <a:t>© 2007, Mathematical Interest Theory, Daniel and Vaaler, Pearson Education, Inc. All Rights Reserved. Used under Fair Use.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11A82-09F8-42C2-AFB4-A5E26467AD6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69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 FM Module 6:</a:t>
            </a:r>
            <a:br>
              <a:rPr lang="en-US" dirty="0"/>
            </a:br>
            <a:r>
              <a:rPr lang="en-US" dirty="0"/>
              <a:t>Section 2</a:t>
            </a:r>
            <a:br>
              <a:rPr lang="en-US" dirty="0"/>
            </a:br>
            <a:r>
              <a:rPr lang="en-US" dirty="0"/>
              <a:t>Forward Rates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>
                <a:solidFill>
                  <a:srgbClr val="000000"/>
                </a:solidFill>
              </a:rPr>
              <a:t>Instructor: Mr. Richard Owens, FSA, CFA 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>
                <a:solidFill>
                  <a:srgbClr val="000000"/>
                </a:solidFill>
              </a:rPr>
              <a:t>Instructor, Ball State University</a:t>
            </a: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>
                <a:solidFill>
                  <a:srgbClr val="000000"/>
                </a:solidFill>
              </a:rPr>
              <a:t>VP &amp; Senior Actuary, MetLife (Retired)</a:t>
            </a:r>
          </a:p>
        </p:txBody>
      </p:sp>
    </p:spTree>
    <p:extLst>
      <p:ext uri="{BB962C8B-B14F-4D97-AF65-F5344CB8AC3E}">
        <p14:creationId xmlns:p14="http://schemas.microsoft.com/office/powerpoint/2010/main" val="1149563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 sz="2400" dirty="0"/>
              <a:t>Broverman Definition 6.4 – Forward Rate of Interest</a:t>
            </a:r>
          </a:p>
          <a:p>
            <a:r>
              <a:rPr lang="en-US" sz="2400" dirty="0"/>
              <a:t>Given the term structure of zero coupon bond yield rates, {s</a:t>
            </a:r>
            <a:r>
              <a:rPr lang="en-US" sz="2400" baseline="-25000" dirty="0"/>
              <a:t>0</a:t>
            </a:r>
            <a:r>
              <a:rPr lang="en-US" sz="2400" dirty="0"/>
              <a:t>(t)}</a:t>
            </a:r>
            <a:r>
              <a:rPr lang="en-US" sz="2400" baseline="-25000" dirty="0"/>
              <a:t>t&gt;0</a:t>
            </a:r>
            <a:r>
              <a:rPr lang="en-US" sz="2400" dirty="0"/>
              <a:t>, the time 0, n-1-year forward, one year interest rate for the year from time n-1 to time n is denoted by the symbol i</a:t>
            </a:r>
            <a:r>
              <a:rPr lang="en-US" sz="2400" baseline="-25000" dirty="0"/>
              <a:t>0</a:t>
            </a:r>
            <a:r>
              <a:rPr lang="en-US" sz="2400" dirty="0"/>
              <a:t>(n-1,n), and satisfies the relationship </a:t>
            </a:r>
          </a:p>
          <a:p>
            <a:r>
              <a:rPr lang="en-US" sz="2400" dirty="0"/>
              <a:t>1 + i</a:t>
            </a:r>
            <a:r>
              <a:rPr lang="en-US" sz="2400" baseline="-25000" dirty="0"/>
              <a:t>0</a:t>
            </a:r>
            <a:r>
              <a:rPr lang="en-US" sz="2400" dirty="0"/>
              <a:t>(n-1,n) = [(1 + s</a:t>
            </a:r>
            <a:r>
              <a:rPr lang="en-US" sz="2400" baseline="-25000" dirty="0"/>
              <a:t>0</a:t>
            </a:r>
            <a:r>
              <a:rPr lang="en-US" sz="2400" dirty="0"/>
              <a:t>(n))</a:t>
            </a:r>
            <a:r>
              <a:rPr lang="en-US" sz="2400" baseline="50000" dirty="0"/>
              <a:t>n</a:t>
            </a:r>
            <a:r>
              <a:rPr lang="en-US" sz="2400" dirty="0"/>
              <a:t>] / [(1 + s</a:t>
            </a:r>
            <a:r>
              <a:rPr lang="en-US" sz="2400" baseline="-25000" dirty="0"/>
              <a:t>0</a:t>
            </a:r>
            <a:r>
              <a:rPr lang="en-US" sz="2400" dirty="0"/>
              <a:t>(n-1))</a:t>
            </a:r>
            <a:r>
              <a:rPr lang="en-US" sz="2400" baseline="50000" dirty="0"/>
              <a:t>n-1</a:t>
            </a:r>
            <a:r>
              <a:rPr lang="en-US" sz="2400" dirty="0"/>
              <a:t>] </a:t>
            </a:r>
          </a:p>
          <a:p>
            <a:endParaRPr lang="en-US" sz="2400" dirty="0"/>
          </a:p>
          <a:p>
            <a:r>
              <a:rPr lang="en-US" sz="2400" dirty="0"/>
              <a:t>Aka “Theoretical Forward Rates” or “Implied Forward Rates”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BDD38A-A40F-4BA8-8F58-54BAEBD67797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  <p:extLst>
      <p:ext uri="{BB962C8B-B14F-4D97-AF65-F5344CB8AC3E}">
        <p14:creationId xmlns:p14="http://schemas.microsoft.com/office/powerpoint/2010/main" val="5974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84638"/>
          </a:xfrm>
        </p:spPr>
        <p:txBody>
          <a:bodyPr/>
          <a:lstStyle/>
          <a:p>
            <a:pPr marL="273050" lvl="1" indent="-273050">
              <a:buClr>
                <a:srgbClr val="0BD0D9"/>
              </a:buClr>
              <a:buSzPct val="95000"/>
            </a:pPr>
            <a:r>
              <a:rPr lang="en-US" dirty="0"/>
              <a:t>s</a:t>
            </a:r>
            <a:r>
              <a:rPr lang="en-US" baseline="-25000" dirty="0"/>
              <a:t>0</a:t>
            </a:r>
            <a:r>
              <a:rPr lang="en-US" dirty="0"/>
              <a:t>(1) = .09, s</a:t>
            </a:r>
            <a:r>
              <a:rPr lang="en-US" baseline="-25000" dirty="0"/>
              <a:t>0</a:t>
            </a:r>
            <a:r>
              <a:rPr lang="en-US" dirty="0"/>
              <a:t>(2) = .11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r>
              <a:rPr lang="en-US" dirty="0"/>
              <a:t>Invest for 2 Years and have 1.2321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r>
              <a:rPr lang="en-US" dirty="0"/>
              <a:t>Or Invest for 1 year and have 1.09 and then reinvest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r>
              <a:rPr lang="en-US" dirty="0"/>
              <a:t>Reinvest at What Rate?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r>
              <a:rPr lang="en-US" dirty="0"/>
              <a:t>1.2321/1.09 = 1.130366972, or 13.03% is the 1-year rate, 1-year forward, i</a:t>
            </a:r>
            <a:r>
              <a:rPr lang="en-US" baseline="-25000" dirty="0"/>
              <a:t>0</a:t>
            </a:r>
            <a:r>
              <a:rPr lang="en-US" dirty="0"/>
              <a:t>(1,2)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r>
              <a:rPr lang="en-US" dirty="0"/>
              <a:t>If Forward Rate Was 12%, What Would I do?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r>
              <a:rPr lang="en-US" dirty="0"/>
              <a:t>Buy the two-year asset for $1 and borrow $1 at the one year rate and agree today to borrow in 1 year $1.09 at 12% for one year.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r>
              <a:rPr lang="en-US" dirty="0"/>
              <a:t>At Two Years, I have 1.2321 and repay loan of (1.09)*(1.12) = 1.2208, net I keep .0113 having invested nothing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F6C6C-71CC-488A-B63A-78B8364BAEA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  <p:extLst>
      <p:ext uri="{BB962C8B-B14F-4D97-AF65-F5344CB8AC3E}">
        <p14:creationId xmlns:p14="http://schemas.microsoft.com/office/powerpoint/2010/main" val="210167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Broverman Example 6.3, p 319</a:t>
            </a:r>
          </a:p>
          <a:p>
            <a:pPr lvl="1">
              <a:defRPr/>
            </a:pPr>
            <a:r>
              <a:rPr lang="en-US" sz="2200" dirty="0"/>
              <a:t>Annual Effective Spots s</a:t>
            </a:r>
            <a:r>
              <a:rPr lang="en-US" sz="2200" baseline="-25000" dirty="0"/>
              <a:t>0</a:t>
            </a:r>
            <a:r>
              <a:rPr lang="en-US" sz="2200" dirty="0"/>
              <a:t>(t) = .05, .10, .15, .20, years 1, 2, 3, 4</a:t>
            </a:r>
          </a:p>
          <a:p>
            <a:pPr lvl="1">
              <a:defRPr/>
            </a:pPr>
            <a:r>
              <a:rPr lang="en-US" sz="2200" dirty="0"/>
              <a:t>Find 1-Year Forward Rates i</a:t>
            </a:r>
            <a:r>
              <a:rPr lang="en-US" sz="2200" baseline="-25000" dirty="0"/>
              <a:t>0</a:t>
            </a:r>
            <a:r>
              <a:rPr lang="en-US" sz="2200" dirty="0"/>
              <a:t>(0,1), i</a:t>
            </a:r>
            <a:r>
              <a:rPr lang="en-US" sz="2200" baseline="-25000" dirty="0"/>
              <a:t>0</a:t>
            </a:r>
            <a:r>
              <a:rPr lang="en-US" sz="2200" dirty="0"/>
              <a:t>(1,2), i</a:t>
            </a:r>
            <a:r>
              <a:rPr lang="en-US" sz="2200" baseline="-25000" dirty="0"/>
              <a:t>0</a:t>
            </a:r>
            <a:r>
              <a:rPr lang="en-US" sz="2200" dirty="0"/>
              <a:t>(2,3), i</a:t>
            </a:r>
            <a:r>
              <a:rPr lang="en-US" sz="2200" baseline="-25000" dirty="0"/>
              <a:t>0</a:t>
            </a:r>
            <a:r>
              <a:rPr lang="en-US" sz="2200" dirty="0"/>
              <a:t>(3,4)</a:t>
            </a:r>
          </a:p>
          <a:p>
            <a:pPr lvl="2">
              <a:defRPr/>
            </a:pPr>
            <a:r>
              <a:rPr lang="en-US" sz="1900" dirty="0"/>
              <a:t>i</a:t>
            </a:r>
            <a:r>
              <a:rPr lang="en-US" sz="1900" baseline="-25000" dirty="0"/>
              <a:t>0</a:t>
            </a:r>
            <a:r>
              <a:rPr lang="en-US" sz="1900" dirty="0"/>
              <a:t>(0,1) = .05</a:t>
            </a:r>
          </a:p>
          <a:p>
            <a:pPr lvl="2">
              <a:defRPr/>
            </a:pPr>
            <a:r>
              <a:rPr lang="en-US" sz="1900" dirty="0"/>
              <a:t>i</a:t>
            </a:r>
            <a:r>
              <a:rPr lang="en-US" sz="1900" baseline="-25000" dirty="0"/>
              <a:t>0</a:t>
            </a:r>
            <a:r>
              <a:rPr lang="en-US" sz="1900" dirty="0"/>
              <a:t>(1,2) = .1524 = [1.10</a:t>
            </a:r>
            <a:r>
              <a:rPr lang="en-US" sz="1900" baseline="30000" dirty="0"/>
              <a:t>2</a:t>
            </a:r>
            <a:r>
              <a:rPr lang="en-US" sz="1900" dirty="0"/>
              <a:t> / 1.05] - 1</a:t>
            </a:r>
          </a:p>
          <a:p>
            <a:pPr lvl="2">
              <a:defRPr/>
            </a:pPr>
            <a:r>
              <a:rPr lang="en-US" sz="1900" dirty="0"/>
              <a:t>i</a:t>
            </a:r>
            <a:r>
              <a:rPr lang="en-US" sz="1900" baseline="-25000" dirty="0"/>
              <a:t>0</a:t>
            </a:r>
            <a:r>
              <a:rPr lang="en-US" sz="1900" dirty="0"/>
              <a:t>(2,3)= .2596 = [1.15</a:t>
            </a:r>
            <a:r>
              <a:rPr lang="en-US" sz="1900" baseline="30000" dirty="0"/>
              <a:t>3</a:t>
            </a:r>
            <a:r>
              <a:rPr lang="en-US" sz="1900" dirty="0"/>
              <a:t>/1.10</a:t>
            </a:r>
            <a:r>
              <a:rPr lang="en-US" sz="1900" baseline="30000" dirty="0"/>
              <a:t>2</a:t>
            </a:r>
            <a:r>
              <a:rPr lang="en-US" sz="1900" dirty="0"/>
              <a:t>] - 1</a:t>
            </a:r>
          </a:p>
          <a:p>
            <a:pPr lvl="2">
              <a:defRPr/>
            </a:pPr>
            <a:r>
              <a:rPr lang="en-US" sz="1900" dirty="0"/>
              <a:t>i</a:t>
            </a:r>
            <a:r>
              <a:rPr lang="en-US" sz="1900" baseline="-25000" dirty="0"/>
              <a:t>0</a:t>
            </a:r>
            <a:r>
              <a:rPr lang="en-US" sz="1900" dirty="0"/>
              <a:t>(3,4) = .3634 = [1.20</a:t>
            </a:r>
            <a:r>
              <a:rPr lang="en-US" sz="1900" baseline="30000" dirty="0"/>
              <a:t>4</a:t>
            </a:r>
            <a:r>
              <a:rPr lang="en-US" sz="1900" dirty="0"/>
              <a:t>/1.15</a:t>
            </a:r>
            <a:r>
              <a:rPr lang="en-US" sz="1900" baseline="30000" dirty="0"/>
              <a:t>3</a:t>
            </a:r>
            <a:r>
              <a:rPr lang="en-US" sz="1900" dirty="0"/>
              <a:t>] – 1</a:t>
            </a:r>
          </a:p>
          <a:p>
            <a:pPr lvl="1">
              <a:defRPr/>
            </a:pPr>
            <a:r>
              <a:rPr lang="en-US" sz="2200" dirty="0"/>
              <a:t>Given the spot rates, the forward must be as calculated or else arbitrage profits, risk free profits, would be available</a:t>
            </a:r>
          </a:p>
          <a:p>
            <a:pPr>
              <a:buNone/>
              <a:defRPr/>
            </a:pPr>
            <a:endParaRPr lang="en-US" sz="2400" dirty="0"/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8DC12-EFF6-4BD1-BE1F-CA4B14E4E31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  <p:extLst>
      <p:ext uri="{BB962C8B-B14F-4D97-AF65-F5344CB8AC3E}">
        <p14:creationId xmlns:p14="http://schemas.microsoft.com/office/powerpoint/2010/main" val="39872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r>
              <a:rPr lang="en-US"/>
              <a:t>So Far, At Any Point in Time, There Has Been a Single Interest Rate.</a:t>
            </a:r>
          </a:p>
          <a:p>
            <a:r>
              <a:rPr lang="en-US"/>
              <a:t>What If Different Maturities Had Different Interest Rates?</a:t>
            </a:r>
          </a:p>
          <a:p>
            <a:r>
              <a:rPr lang="en-US"/>
              <a:t>If I Bought a 1-Year Bond and a 30-Year Bond at the Same Time, Would They Have the Same Yield?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Spot rate can be developed from forward rates</a:t>
            </a:r>
          </a:p>
          <a:p>
            <a:pPr lvl="1">
              <a:defRPr/>
            </a:pPr>
            <a:r>
              <a:rPr lang="en-US" sz="2200" dirty="0"/>
              <a:t>Broverman formula 6.5</a:t>
            </a:r>
          </a:p>
          <a:p>
            <a:pPr lvl="1">
              <a:defRPr/>
            </a:pPr>
            <a:r>
              <a:rPr lang="en-US" sz="2000" dirty="0"/>
              <a:t>[(1 + s</a:t>
            </a:r>
            <a:r>
              <a:rPr lang="en-US" sz="2000" baseline="-25000" dirty="0"/>
              <a:t>0</a:t>
            </a:r>
            <a:r>
              <a:rPr lang="en-US" sz="2000" dirty="0"/>
              <a:t>(n))</a:t>
            </a:r>
            <a:r>
              <a:rPr lang="en-US" sz="2000" baseline="30000" dirty="0"/>
              <a:t>n  </a:t>
            </a:r>
            <a:r>
              <a:rPr lang="en-US" sz="2000" dirty="0"/>
              <a:t>=</a:t>
            </a:r>
            <a:r>
              <a:rPr lang="en-US" sz="2000" baseline="30000" dirty="0"/>
              <a:t> </a:t>
            </a:r>
            <a:r>
              <a:rPr lang="en-US" sz="2000" dirty="0"/>
              <a:t>[1 + </a:t>
            </a:r>
            <a:r>
              <a:rPr lang="en-US" sz="2200" dirty="0"/>
              <a:t>i</a:t>
            </a:r>
            <a:r>
              <a:rPr lang="en-US" sz="2200" baseline="-25000" dirty="0"/>
              <a:t>0</a:t>
            </a:r>
            <a:r>
              <a:rPr lang="en-US" sz="2200" dirty="0"/>
              <a:t>(0,1)]*[1 + i</a:t>
            </a:r>
            <a:r>
              <a:rPr lang="en-US" sz="2200" baseline="-25000" dirty="0"/>
              <a:t>0</a:t>
            </a:r>
            <a:r>
              <a:rPr lang="en-US" sz="2200" dirty="0"/>
              <a:t>(1,2)]…[1 + i</a:t>
            </a:r>
            <a:r>
              <a:rPr lang="en-US" sz="2200" baseline="-25000" dirty="0"/>
              <a:t>0</a:t>
            </a:r>
            <a:r>
              <a:rPr lang="en-US" sz="2200" dirty="0"/>
              <a:t>(n-1,n)]</a:t>
            </a:r>
          </a:p>
          <a:p>
            <a:pPr>
              <a:defRPr/>
            </a:pPr>
            <a:r>
              <a:rPr lang="en-US" dirty="0"/>
              <a:t>Formula is an application of the law of one price</a:t>
            </a:r>
          </a:p>
          <a:p>
            <a:pPr lvl="1">
              <a:defRPr/>
            </a:pPr>
            <a:r>
              <a:rPr lang="en-US" sz="2200" dirty="0"/>
              <a:t>An investment at the n-year spot rate for n years has to accumulate to the same value as a series of n successive reinvestments at the 1-year forward rates</a:t>
            </a:r>
          </a:p>
          <a:p>
            <a:pPr>
              <a:buNone/>
              <a:defRPr/>
            </a:pPr>
            <a:endParaRPr lang="en-US" dirty="0"/>
          </a:p>
          <a:p>
            <a:pPr lvl="1">
              <a:defRPr/>
            </a:pPr>
            <a:endParaRPr lang="en-US" sz="2200" dirty="0"/>
          </a:p>
          <a:p>
            <a:pPr>
              <a:defRPr/>
            </a:pPr>
            <a:endParaRPr lang="en-US" sz="2400" dirty="0"/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8DC12-EFF6-4BD1-BE1F-CA4B14E4E31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  <p:extLst>
      <p:ext uri="{BB962C8B-B14F-4D97-AF65-F5344CB8AC3E}">
        <p14:creationId xmlns:p14="http://schemas.microsoft.com/office/powerpoint/2010/main" val="291516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>
              <a:buNone/>
              <a:defRPr/>
            </a:pPr>
            <a:r>
              <a:rPr lang="en-US" sz="2400" dirty="0"/>
              <a:t>Forwards from yield curve formula (PE 4.20)</a:t>
            </a:r>
          </a:p>
          <a:p>
            <a:pPr>
              <a:defRPr/>
            </a:pPr>
            <a:r>
              <a:rPr lang="en-US" sz="2400" dirty="0"/>
              <a:t>“You are given the yield curve </a:t>
            </a:r>
            <a:r>
              <a:rPr lang="en-US" sz="2400" dirty="0" err="1"/>
              <a:t>s</a:t>
            </a:r>
            <a:r>
              <a:rPr lang="en-US" sz="2400" baseline="-25000" dirty="0" err="1"/>
              <a:t>k</a:t>
            </a:r>
            <a:r>
              <a:rPr lang="en-US" sz="2400" dirty="0"/>
              <a:t> = .068 + .002k - .001k</a:t>
            </a:r>
            <a:r>
              <a:rPr lang="en-US" sz="2400" baseline="30000" dirty="0"/>
              <a:t>2</a:t>
            </a:r>
            <a:r>
              <a:rPr lang="en-US" sz="2400" dirty="0"/>
              <a:t>.  Find the 3 year forward rate implied by this yield curve.</a:t>
            </a:r>
          </a:p>
          <a:p>
            <a:pPr>
              <a:defRPr/>
            </a:pPr>
            <a:r>
              <a:rPr lang="en-US" sz="2400" dirty="0"/>
              <a:t>3 year forward is the 1-year rate three year from now so the </a:t>
            </a:r>
            <a:r>
              <a:rPr lang="en-US" sz="2400" dirty="0" err="1"/>
              <a:t>the</a:t>
            </a:r>
            <a:r>
              <a:rPr lang="en-US" sz="2400" dirty="0"/>
              <a:t> 3-year and 4-year spot rates are needed</a:t>
            </a:r>
          </a:p>
          <a:p>
            <a:pPr>
              <a:defRPr/>
            </a:pPr>
            <a:r>
              <a:rPr lang="en-US" sz="2400" dirty="0"/>
              <a:t>First find the 3-year and 4-year spot rates</a:t>
            </a:r>
          </a:p>
          <a:p>
            <a:pPr lvl="1">
              <a:defRPr/>
            </a:pPr>
            <a:r>
              <a:rPr lang="en-US" sz="2200" dirty="0"/>
              <a:t>s</a:t>
            </a:r>
            <a:r>
              <a:rPr lang="en-US" sz="2200" baseline="-25000" dirty="0"/>
              <a:t>3</a:t>
            </a:r>
            <a:r>
              <a:rPr lang="en-US" sz="2200" dirty="0"/>
              <a:t> = .068 +.002(3) - .001(3)</a:t>
            </a:r>
            <a:r>
              <a:rPr lang="en-US" sz="2200" baseline="30000" dirty="0"/>
              <a:t>2</a:t>
            </a:r>
            <a:r>
              <a:rPr lang="en-US" sz="2200" dirty="0"/>
              <a:t> = .065</a:t>
            </a:r>
          </a:p>
          <a:p>
            <a:pPr lvl="1">
              <a:defRPr/>
            </a:pPr>
            <a:r>
              <a:rPr lang="en-US" sz="2200" dirty="0"/>
              <a:t>s</a:t>
            </a:r>
            <a:r>
              <a:rPr lang="en-US" sz="2200" baseline="-25000" dirty="0"/>
              <a:t>4</a:t>
            </a:r>
            <a:r>
              <a:rPr lang="en-US" sz="2200" dirty="0"/>
              <a:t> = .068 +.002(4) - .001(4)</a:t>
            </a:r>
            <a:r>
              <a:rPr lang="en-US" sz="2200" baseline="30000" dirty="0"/>
              <a:t>2</a:t>
            </a:r>
            <a:r>
              <a:rPr lang="en-US" sz="2200" dirty="0"/>
              <a:t> = .060</a:t>
            </a:r>
          </a:p>
          <a:p>
            <a:pPr>
              <a:defRPr/>
            </a:pPr>
            <a:r>
              <a:rPr lang="en-US" sz="2400" dirty="0"/>
              <a:t>Then 3 year forward = -1 + 1.060</a:t>
            </a:r>
            <a:r>
              <a:rPr lang="en-US" sz="2400" baseline="30000" dirty="0"/>
              <a:t>4</a:t>
            </a:r>
            <a:r>
              <a:rPr lang="en-US" sz="2400" dirty="0"/>
              <a:t>/1.065</a:t>
            </a:r>
            <a:r>
              <a:rPr lang="en-US" sz="2400" baseline="30000" dirty="0"/>
              <a:t>3 </a:t>
            </a:r>
          </a:p>
          <a:p>
            <a:pPr lvl="1">
              <a:defRPr/>
            </a:pPr>
            <a:r>
              <a:rPr lang="en-US" sz="2200" dirty="0"/>
              <a:t>= .0451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8DC12-EFF6-4BD1-BE1F-CA4B14E4E31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  <p:extLst>
      <p:ext uri="{BB962C8B-B14F-4D97-AF65-F5344CB8AC3E}">
        <p14:creationId xmlns:p14="http://schemas.microsoft.com/office/powerpoint/2010/main" val="301888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>
              <a:buNone/>
              <a:defRPr/>
            </a:pPr>
            <a:r>
              <a:rPr lang="en-US" sz="2400" dirty="0"/>
              <a:t>Forwards from zero prices (PE 6.30)</a:t>
            </a:r>
          </a:p>
          <a:p>
            <a:pPr>
              <a:defRPr/>
            </a:pPr>
            <a:r>
              <a:rPr lang="en-US" sz="2400" dirty="0"/>
              <a:t>The following are the prices of $100 zero-coupon bonds redeemable at par.  Determine the four-year forward rate.</a:t>
            </a:r>
          </a:p>
          <a:p>
            <a:pPr>
              <a:defRPr/>
            </a:pPr>
            <a:r>
              <a:rPr lang="en-US" sz="2400" dirty="0"/>
              <a:t>Covert the prices into spot rates</a:t>
            </a:r>
          </a:p>
          <a:p>
            <a:pPr>
              <a:defRPr/>
            </a:pPr>
            <a:r>
              <a:rPr lang="en-US" sz="2400" dirty="0"/>
              <a:t>Spots for maturity 4 and 5 needed</a:t>
            </a:r>
          </a:p>
          <a:p>
            <a:pPr lvl="1">
              <a:defRPr/>
            </a:pPr>
            <a:r>
              <a:rPr lang="en-US" sz="2200" dirty="0"/>
              <a:t>84.59 = 100/(1+i)</a:t>
            </a:r>
            <a:r>
              <a:rPr lang="en-US" sz="2200" baseline="30000" dirty="0"/>
              <a:t>4</a:t>
            </a:r>
          </a:p>
          <a:p>
            <a:pPr lvl="2">
              <a:defRPr/>
            </a:pPr>
            <a:r>
              <a:rPr lang="en-US" sz="1900" dirty="0" err="1"/>
              <a:t>i</a:t>
            </a:r>
            <a:r>
              <a:rPr lang="en-US" sz="1900" dirty="0"/>
              <a:t> = .042726</a:t>
            </a:r>
          </a:p>
          <a:p>
            <a:pPr lvl="1">
              <a:defRPr/>
            </a:pPr>
            <a:r>
              <a:rPr lang="en-US" sz="2200" dirty="0"/>
              <a:t>82.48 = 100/(1+i)</a:t>
            </a:r>
            <a:r>
              <a:rPr lang="en-US" sz="2200" baseline="30000" dirty="0"/>
              <a:t>5</a:t>
            </a:r>
          </a:p>
          <a:p>
            <a:pPr lvl="2">
              <a:defRPr/>
            </a:pPr>
            <a:r>
              <a:rPr lang="en-US" sz="1900" dirty="0" err="1"/>
              <a:t>i</a:t>
            </a:r>
            <a:r>
              <a:rPr lang="en-US" sz="1900" dirty="0"/>
              <a:t> = .03927</a:t>
            </a:r>
          </a:p>
          <a:p>
            <a:pPr>
              <a:defRPr/>
            </a:pPr>
            <a:r>
              <a:rPr lang="en-US" dirty="0"/>
              <a:t>Using spots, forward = .02558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8DC12-EFF6-4BD1-BE1F-CA4B14E4E31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486400" y="2895600"/>
          <a:ext cx="3048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Term to Maturity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96.23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94.12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89.23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84.59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82.48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  <p:extLst>
      <p:ext uri="{BB962C8B-B14F-4D97-AF65-F5344CB8AC3E}">
        <p14:creationId xmlns:p14="http://schemas.microsoft.com/office/powerpoint/2010/main" val="162592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>
              <a:buNone/>
              <a:defRPr/>
            </a:pPr>
            <a:r>
              <a:rPr lang="en-US" sz="2400" dirty="0"/>
              <a:t>Alternative: Forwards from zero prices (PE 6.30)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The following are the prices of $100 zero-coupon bonds redeemable at par.  Determine the four-year forward rate.</a:t>
            </a:r>
          </a:p>
          <a:p>
            <a:pPr>
              <a:defRPr/>
            </a:pPr>
            <a:r>
              <a:rPr lang="en-US" sz="2400" dirty="0"/>
              <a:t>Use prices directly</a:t>
            </a:r>
          </a:p>
          <a:p>
            <a:pPr>
              <a:defRPr/>
            </a:pPr>
            <a:r>
              <a:rPr lang="en-US" sz="2400" dirty="0"/>
              <a:t>4-year forward = -1 </a:t>
            </a:r>
            <a:r>
              <a:rPr lang="en-US" sz="2400"/>
              <a:t>+ 4-year price/5-year </a:t>
            </a:r>
            <a:r>
              <a:rPr lang="en-US" sz="2400" dirty="0"/>
              <a:t>price</a:t>
            </a:r>
          </a:p>
          <a:p>
            <a:pPr>
              <a:defRPr/>
            </a:pPr>
            <a:r>
              <a:rPr lang="en-US" sz="2400" dirty="0"/>
              <a:t> = -1 + 84.59/82.48 = .02558</a:t>
            </a:r>
          </a:p>
          <a:p>
            <a:pPr>
              <a:defRPr/>
            </a:pPr>
            <a:r>
              <a:rPr lang="en-US" sz="2400" dirty="0"/>
              <a:t>Prices, spots and forwards are all related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8DC12-EFF6-4BD1-BE1F-CA4B14E4E31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1981200"/>
          <a:ext cx="2819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840">
                <a:tc>
                  <a:txBody>
                    <a:bodyPr/>
                    <a:lstStyle/>
                    <a:p>
                      <a:r>
                        <a:rPr lang="en-US" dirty="0"/>
                        <a:t>Term to Maturity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84.59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82.48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  <p:extLst>
      <p:ext uri="{BB962C8B-B14F-4D97-AF65-F5344CB8AC3E}">
        <p14:creationId xmlns:p14="http://schemas.microsoft.com/office/powerpoint/2010/main" val="238414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>
              <a:buNone/>
              <a:defRPr/>
            </a:pPr>
            <a:r>
              <a:rPr lang="en-US" sz="2400" dirty="0"/>
              <a:t>Prices from forwards (PE 5.8)</a:t>
            </a:r>
          </a:p>
          <a:p>
            <a:pPr>
              <a:defRPr/>
            </a:pPr>
            <a:r>
              <a:rPr lang="en-US" sz="2400" dirty="0"/>
              <a:t>“A 3-year 1000 par bond has 4.5% annual coupons.  The forward rates implied by the yield curve are i</a:t>
            </a:r>
            <a:r>
              <a:rPr lang="en-US" sz="2400" baseline="-25000" dirty="0"/>
              <a:t>0</a:t>
            </a:r>
            <a:r>
              <a:rPr lang="en-US" sz="2400" dirty="0"/>
              <a:t>(0,1) = .033, i</a:t>
            </a:r>
            <a:r>
              <a:rPr lang="en-US" sz="2400" baseline="-25000" dirty="0"/>
              <a:t>0</a:t>
            </a:r>
            <a:r>
              <a:rPr lang="en-US" sz="2400" dirty="0"/>
              <a:t>(1,2) = .038, i</a:t>
            </a:r>
            <a:r>
              <a:rPr lang="en-US" sz="2400" baseline="-25000" dirty="0"/>
              <a:t>0</a:t>
            </a:r>
            <a:r>
              <a:rPr lang="en-US" sz="2400" dirty="0"/>
              <a:t>(2,3) = .042.  Find the price of the bond using spot rates.” </a:t>
            </a:r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r>
              <a:rPr lang="en-US" sz="2000" dirty="0"/>
              <a:t>[(1 + s</a:t>
            </a:r>
            <a:r>
              <a:rPr lang="en-US" sz="2000" baseline="-25000" dirty="0"/>
              <a:t>0</a:t>
            </a:r>
            <a:r>
              <a:rPr lang="en-US" sz="2000" dirty="0"/>
              <a:t>(n))</a:t>
            </a:r>
            <a:r>
              <a:rPr lang="en-US" sz="2000" baseline="30000" dirty="0"/>
              <a:t>n  </a:t>
            </a:r>
            <a:r>
              <a:rPr lang="en-US" sz="2000" dirty="0"/>
              <a:t>=</a:t>
            </a:r>
            <a:r>
              <a:rPr lang="en-US" sz="2000" baseline="30000" dirty="0"/>
              <a:t> </a:t>
            </a:r>
            <a:r>
              <a:rPr lang="en-US" sz="2000" dirty="0"/>
              <a:t>[1 + </a:t>
            </a:r>
            <a:r>
              <a:rPr lang="en-US" sz="2200" dirty="0"/>
              <a:t>i</a:t>
            </a:r>
            <a:r>
              <a:rPr lang="en-US" sz="2200" baseline="-25000" dirty="0"/>
              <a:t>0</a:t>
            </a:r>
            <a:r>
              <a:rPr lang="en-US" sz="2200" dirty="0"/>
              <a:t>(0,1)]*[1 + i</a:t>
            </a:r>
            <a:r>
              <a:rPr lang="en-US" sz="2200" baseline="-25000" dirty="0"/>
              <a:t>0</a:t>
            </a:r>
            <a:r>
              <a:rPr lang="en-US" sz="2200" dirty="0"/>
              <a:t>(1,2)]…[1 + i</a:t>
            </a:r>
            <a:r>
              <a:rPr lang="en-US" sz="2200" baseline="-25000" dirty="0"/>
              <a:t>0</a:t>
            </a:r>
            <a:r>
              <a:rPr lang="en-US" sz="2200" dirty="0"/>
              <a:t>(n-1,n)]</a:t>
            </a:r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r>
              <a:rPr lang="en-US" sz="2200" dirty="0"/>
              <a:t>1 + s</a:t>
            </a:r>
            <a:r>
              <a:rPr lang="en-US" sz="2200" baseline="-25000" dirty="0"/>
              <a:t>0</a:t>
            </a:r>
            <a:r>
              <a:rPr lang="en-US" sz="2200" dirty="0"/>
              <a:t>(1) =1.033</a:t>
            </a:r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r>
              <a:rPr lang="en-US" sz="2200" dirty="0"/>
              <a:t>[1 + s</a:t>
            </a:r>
            <a:r>
              <a:rPr lang="en-US" sz="2200" baseline="-25000" dirty="0"/>
              <a:t>0</a:t>
            </a:r>
            <a:r>
              <a:rPr lang="en-US" sz="2200" dirty="0"/>
              <a:t>(2)]</a:t>
            </a:r>
            <a:r>
              <a:rPr lang="en-US" sz="2200" baseline="30000" dirty="0"/>
              <a:t>2</a:t>
            </a:r>
            <a:r>
              <a:rPr lang="en-US" sz="2200" dirty="0"/>
              <a:t> = 1.033 * 1.038 = 1.072254 </a:t>
            </a:r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r>
              <a:rPr lang="en-US" sz="2300" dirty="0"/>
              <a:t>[1 + s</a:t>
            </a:r>
            <a:r>
              <a:rPr lang="en-US" sz="2300" baseline="-25000" dirty="0"/>
              <a:t>0</a:t>
            </a:r>
            <a:r>
              <a:rPr lang="en-US" sz="2300" dirty="0"/>
              <a:t>(3)]</a:t>
            </a:r>
            <a:r>
              <a:rPr lang="en-US" sz="2300" baseline="30000" dirty="0"/>
              <a:t>3</a:t>
            </a:r>
            <a:r>
              <a:rPr lang="en-US" sz="2300" dirty="0"/>
              <a:t> = 1.033 * 1,038 * 1.042 = 1.117289</a:t>
            </a:r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r>
              <a:rPr lang="en-US" sz="2300" dirty="0"/>
              <a:t>Bond price = [45/1.033] + [45/1.072254] + 1045/1.117289</a:t>
            </a:r>
          </a:p>
          <a:p>
            <a:pPr marL="547687" lvl="2" indent="-273050">
              <a:buClr>
                <a:srgbClr val="0BD0D9"/>
              </a:buClr>
              <a:buSzPct val="95000"/>
              <a:defRPr/>
            </a:pPr>
            <a:r>
              <a:rPr lang="en-US" sz="2000" dirty="0"/>
              <a:t>= 1020.83</a:t>
            </a:r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endParaRPr lang="en-US" sz="2200" dirty="0"/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endParaRPr lang="en-US" sz="22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8DC12-EFF6-4BD1-BE1F-CA4B14E4E31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  <p:extLst>
      <p:ext uri="{BB962C8B-B14F-4D97-AF65-F5344CB8AC3E}">
        <p14:creationId xmlns:p14="http://schemas.microsoft.com/office/powerpoint/2010/main" val="397894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Find the missing spot (PE 10.28)</a:t>
            </a:r>
          </a:p>
          <a:p>
            <a:pPr>
              <a:defRPr/>
            </a:pPr>
            <a:r>
              <a:rPr lang="en-US" sz="2400" dirty="0"/>
              <a:t>“The following table lists the term structure of spot interest rates.  The price of a five-year 1000 par bond with 4% annual coupons implied by this yield curve is 1027.  Calculate the 3-year forward rate.”</a:t>
            </a:r>
          </a:p>
          <a:p>
            <a:pPr>
              <a:defRPr/>
            </a:pPr>
            <a:r>
              <a:rPr lang="en-US" sz="2400" dirty="0"/>
              <a:t>1027 = 40[1/1.005 + 1/1.015</a:t>
            </a:r>
            <a:r>
              <a:rPr lang="en-US" sz="2400" baseline="30000" dirty="0"/>
              <a:t>2</a:t>
            </a:r>
            <a:r>
              <a:rPr lang="en-US" sz="2400" dirty="0"/>
              <a:t> + 1/1.03</a:t>
            </a:r>
            <a:r>
              <a:rPr lang="en-US" sz="2400" baseline="30000" dirty="0"/>
              <a:t>4</a:t>
            </a:r>
            <a:r>
              <a:rPr lang="en-US" sz="2400" dirty="0"/>
              <a:t>]</a:t>
            </a:r>
          </a:p>
          <a:p>
            <a:pPr>
              <a:defRPr/>
            </a:pPr>
            <a:r>
              <a:rPr lang="en-US" sz="2400" dirty="0"/>
              <a:t>        + 1040/1.035</a:t>
            </a:r>
            <a:r>
              <a:rPr lang="en-US" sz="2400" baseline="30000" dirty="0"/>
              <a:t>5</a:t>
            </a:r>
            <a:r>
              <a:rPr lang="en-US" sz="2400" dirty="0"/>
              <a:t> + 40/(1+x)</a:t>
            </a:r>
            <a:r>
              <a:rPr lang="en-US" sz="2400" baseline="30000" dirty="0"/>
              <a:t>3</a:t>
            </a:r>
          </a:p>
          <a:p>
            <a:pPr>
              <a:defRPr/>
            </a:pPr>
            <a:r>
              <a:rPr lang="en-US" sz="2400" dirty="0"/>
              <a:t>Solve for X</a:t>
            </a:r>
          </a:p>
          <a:p>
            <a:pPr lvl="1">
              <a:defRPr/>
            </a:pPr>
            <a:r>
              <a:rPr lang="en-US" sz="2200" dirty="0"/>
              <a:t>= .02466</a:t>
            </a:r>
          </a:p>
          <a:p>
            <a:pPr>
              <a:defRPr/>
            </a:pPr>
            <a:r>
              <a:rPr lang="en-US" sz="2400" dirty="0"/>
              <a:t>Use X and 4-year spot </a:t>
            </a:r>
          </a:p>
          <a:p>
            <a:pPr>
              <a:defRPr/>
            </a:pPr>
            <a:r>
              <a:rPr lang="en-US" sz="2400" dirty="0"/>
              <a:t>3-year forward = .0462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 marL="273050" lvl="1" indent="-273050">
              <a:buClr>
                <a:srgbClr val="0BD0D9"/>
              </a:buClr>
              <a:buSzPct val="95000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8DC12-EFF6-4BD1-BE1F-CA4B14E4E31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867400" y="3429000"/>
          <a:ext cx="27432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1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Maturity 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Annual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  <p:extLst>
      <p:ext uri="{BB962C8B-B14F-4D97-AF65-F5344CB8AC3E}">
        <p14:creationId xmlns:p14="http://schemas.microsoft.com/office/powerpoint/2010/main" val="297818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r>
              <a:rPr lang="en-US" altLang="ja-JP" sz="3600" b="1" dirty="0"/>
              <a:t>Term Structure of Interest Rates</a:t>
            </a:r>
            <a:endParaRPr lang="en-US" sz="3600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 Minute Video “Understanding the Yield Curve”</a:t>
            </a:r>
          </a:p>
          <a:p>
            <a:r>
              <a:rPr lang="en-US" dirty="0"/>
              <a:t>http://www.learningmarkets.com/understanding-the-yield-curve/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CE837-F734-46A8-8A00-9A43C5D3F887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  <p:extLst>
      <p:ext uri="{BB962C8B-B14F-4D97-AF65-F5344CB8AC3E}">
        <p14:creationId xmlns:p14="http://schemas.microsoft.com/office/powerpoint/2010/main" val="14741839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r>
              <a:rPr lang="en-US"/>
              <a:t>Credits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65638"/>
          </a:xfrm>
        </p:spPr>
        <p:txBody>
          <a:bodyPr/>
          <a:lstStyle/>
          <a:p>
            <a:r>
              <a:rPr lang="en-US" sz="2400"/>
              <a:t>BA II Plus® is a trademark of Texas Instruments, registered in the U.S. and other countries.</a:t>
            </a:r>
          </a:p>
          <a:p>
            <a:r>
              <a:rPr lang="en-US" sz="2400"/>
              <a:t>© 1970, </a:t>
            </a:r>
            <a:r>
              <a:rPr lang="en-US" sz="2400" i="1"/>
              <a:t>The Theory of Interest</a:t>
            </a:r>
            <a:r>
              <a:rPr lang="en-US" sz="2400"/>
              <a:t>, Stephen G. Kellison, Richard D. Irwin, Inc.  All Rights Reserved. Used under Fair Use.</a:t>
            </a:r>
          </a:p>
          <a:p>
            <a:r>
              <a:rPr lang="en-US" sz="2400"/>
              <a:t>© 2008, Mathematics of Investment and Credit, 4</a:t>
            </a:r>
            <a:r>
              <a:rPr lang="en-US" sz="2400" baseline="30000"/>
              <a:t>th</a:t>
            </a:r>
            <a:r>
              <a:rPr lang="en-US" sz="2400"/>
              <a:t> Edition, Samuel A. Broverman, ACTEX Publications, Inc. All Rights Reserved. Used under Fair Use.</a:t>
            </a:r>
          </a:p>
          <a:p>
            <a:r>
              <a:rPr lang="en-US" sz="2400"/>
              <a:t>© 2007, Mathematical Interest Theory, Daniel and Vaaler, Pearson Education, Inc. All Rights Reserved. Used under Fair Use.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7B9B6C-FD40-491E-BAD3-07EF45E4414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  <p:extLst>
      <p:ext uri="{BB962C8B-B14F-4D97-AF65-F5344CB8AC3E}">
        <p14:creationId xmlns:p14="http://schemas.microsoft.com/office/powerpoint/2010/main" val="321125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C33FF31-2F94-4FF8-B624-8E046C82B12A}" type="slidenum">
              <a:rPr lang="en-US" sz="1400"/>
              <a:pPr algn="r"/>
              <a:t>4</a:t>
            </a:fld>
            <a:endParaRPr 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ja-JP" sz="3600" b="1" dirty="0"/>
              <a:t>Term Structure of Interest Rates</a:t>
            </a:r>
            <a:endParaRPr lang="en-US" sz="3600" b="1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229600" cy="4389438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b="1"/>
              <a:t>Bloomberg Treasury Yield Curve </a:t>
            </a:r>
          </a:p>
          <a:p>
            <a:pPr marL="609600" indent="-609600">
              <a:buFontTx/>
              <a:buNone/>
            </a:pPr>
            <a:r>
              <a:rPr lang="en-US" sz="2400" b="1" u="sng"/>
              <a:t>Term		11/30/2008 	9/30/2009 	Change</a:t>
            </a:r>
          </a:p>
          <a:p>
            <a:pPr marL="609600" indent="-609600">
              <a:buFontTx/>
              <a:buNone/>
            </a:pPr>
            <a:r>
              <a:rPr lang="en-US" sz="2400"/>
              <a:t>0.25 Year	    0.01%	    0.14%	    0.13%</a:t>
            </a:r>
          </a:p>
          <a:p>
            <a:pPr marL="609600" indent="-609600">
              <a:buFontTx/>
              <a:buNone/>
            </a:pPr>
            <a:r>
              <a:rPr lang="en-US" sz="2400"/>
              <a:t>  1 Year	 	   0.90%	    0.40%	   -0.50%</a:t>
            </a:r>
          </a:p>
          <a:p>
            <a:pPr marL="609600" indent="-609600">
              <a:buFontTx/>
              <a:buNone/>
            </a:pPr>
            <a:r>
              <a:rPr lang="en-US" sz="2400"/>
              <a:t>  3 Year 	    1.27%	    1.45%	    0.18%</a:t>
            </a:r>
          </a:p>
          <a:p>
            <a:pPr marL="609600" indent="-609600">
              <a:buFontTx/>
              <a:buNone/>
            </a:pPr>
            <a:r>
              <a:rPr lang="en-US" sz="2400"/>
              <a:t>  5 Year	    1.93%	    2.31%	    0.38%</a:t>
            </a:r>
          </a:p>
          <a:p>
            <a:pPr marL="609600" indent="-609600">
              <a:buFontTx/>
              <a:buNone/>
            </a:pPr>
            <a:r>
              <a:rPr lang="en-US" sz="2400"/>
              <a:t>10 Year 	    2.93%	    3.31%	    0.38%</a:t>
            </a:r>
          </a:p>
          <a:p>
            <a:pPr marL="609600" indent="-609600">
              <a:buFontTx/>
              <a:buNone/>
            </a:pPr>
            <a:r>
              <a:rPr lang="en-US" sz="2400"/>
              <a:t>20 Year	    3.71%	    4.02%	    0.31%</a:t>
            </a:r>
          </a:p>
          <a:p>
            <a:pPr marL="609600" indent="-609600">
              <a:buFontTx/>
              <a:buNone/>
            </a:pPr>
            <a:r>
              <a:rPr lang="en-US" sz="2400"/>
              <a:t>30 Year	    3.45%	    4.03%	    0.58%</a:t>
            </a:r>
          </a:p>
          <a:p>
            <a:pPr marL="609600" indent="-609600">
              <a:buFontTx/>
              <a:buNone/>
            </a:pPr>
            <a:r>
              <a:rPr lang="en-US" sz="2400"/>
              <a:t>Why Would Rates Be Different?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4AAAEAC-EC14-4375-81FD-47F60BD3F7AC}" type="slidenum">
              <a:rPr lang="en-US" sz="1400"/>
              <a:pPr algn="r"/>
              <a:t>5</a:t>
            </a:fld>
            <a:endParaRPr 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ja-JP" sz="3600" b="1" dirty="0"/>
              <a:t>Term Structure of Interest Rates</a:t>
            </a:r>
            <a:endParaRPr lang="en-US" sz="3600" b="1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609600" indent="-609600"/>
            <a:r>
              <a:rPr lang="en-US" altLang="ja-JP">
                <a:ea typeface="MS PGothic" pitchFamily="34" charset="-128"/>
              </a:rPr>
              <a:t>The </a:t>
            </a:r>
            <a:r>
              <a:rPr lang="en-US" altLang="ja-JP" u="sng">
                <a:ea typeface="MS PGothic" pitchFamily="34" charset="-128"/>
              </a:rPr>
              <a:t>Term Structure of Interest Rates</a:t>
            </a:r>
            <a:r>
              <a:rPr lang="en-US" altLang="ja-JP">
                <a:ea typeface="MS PGothic" pitchFamily="34" charset="-128"/>
              </a:rPr>
              <a:t> -  the relationship between time to maturity and the yield rate on fixed income securities such as Treasury bills and coupon bonds</a:t>
            </a:r>
          </a:p>
          <a:p>
            <a:pPr marL="609600" indent="-609600"/>
            <a:r>
              <a:rPr lang="en-US" altLang="ja-JP" u="sng">
                <a:ea typeface="MS PGothic" pitchFamily="34" charset="-128"/>
              </a:rPr>
              <a:t>Yield Curve</a:t>
            </a:r>
            <a:r>
              <a:rPr lang="en-US" altLang="ja-JP">
                <a:ea typeface="MS PGothic" pitchFamily="34" charset="-128"/>
              </a:rPr>
              <a:t> - a graph representing the term structure of interest rates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6F0F6C7-11CA-480F-9C2A-5A74A01F8760}" type="slidenum">
              <a:rPr lang="en-US" sz="1400"/>
              <a:pPr algn="r"/>
              <a:t>6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ja-JP" sz="3600" b="1" dirty="0"/>
              <a:t>Term Structure of Interest Rates</a:t>
            </a:r>
            <a:endParaRPr lang="en-US" sz="3600" b="1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/>
            <a:endParaRPr lang="en-US" sz="2000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/>
          <a:srcRect l="3906" t="26042" r="21094" b="15625"/>
          <a:stretch>
            <a:fillRect/>
          </a:stretch>
        </p:blipFill>
        <p:spPr bwMode="auto">
          <a:xfrm>
            <a:off x="304800" y="1600200"/>
            <a:ext cx="7315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AEF4065-F18A-458C-8242-758CD0492769}" type="slidenum">
              <a:rPr lang="en-US" sz="1400"/>
              <a:pPr algn="r"/>
              <a:t>7</a:t>
            </a:fld>
            <a:endParaRPr 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ja-JP" sz="3600" b="1" dirty="0"/>
              <a:t>Term Structure of Interest Rates</a:t>
            </a:r>
            <a:endParaRPr lang="en-US" sz="3600" b="1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u="sng"/>
              <a:t>Broverman Definition 6.1 Zero Coupon Bond</a:t>
            </a:r>
            <a:r>
              <a:rPr lang="en-US" sz="2800"/>
              <a:t> - a zero coupon bond is a bond which has no coupons and has a single payment made at the time of maturity.  It is also referred to as a </a:t>
            </a:r>
            <a:r>
              <a:rPr lang="en-US" sz="2800" b="1"/>
              <a:t>discount bond</a:t>
            </a:r>
            <a:r>
              <a:rPr lang="en-US" sz="2800"/>
              <a:t> or a pure discount bond. </a:t>
            </a:r>
          </a:p>
          <a:p>
            <a:pPr marL="609600" indent="-609600"/>
            <a:endParaRPr lang="en-US" sz="20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BE2CCC6-99DD-400E-92CE-645AEE3EA922}" type="slidenum">
              <a:rPr lang="en-US" sz="1400"/>
              <a:pPr algn="r"/>
              <a:t>8</a:t>
            </a:fld>
            <a:endParaRPr 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ja-JP" sz="3600" b="1" dirty="0"/>
              <a:t>Term Structure of Interest Rates</a:t>
            </a:r>
            <a:endParaRPr lang="en-US" sz="3600" b="1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609600" indent="-609600"/>
            <a:r>
              <a:rPr lang="en-US" dirty="0"/>
              <a:t>Law of One Price – “a financial principle which says that is you can calculate the value of a financial instrument in two ways they must both give the same answer”</a:t>
            </a:r>
          </a:p>
          <a:p>
            <a:pPr marL="609600" indent="-609600"/>
            <a:r>
              <a:rPr lang="en-US" dirty="0"/>
              <a:t>Can we think of 2-year annual coupon bond as a 1-year zero coupon bond plus a 2-year zero coupon bond with appropriate amounts?</a:t>
            </a:r>
          </a:p>
          <a:p>
            <a:pPr marL="609600" indent="-609600"/>
            <a:r>
              <a:rPr lang="en-US" dirty="0"/>
              <a:t>If the total cash flow is the same, then the price of the coupon bond = sum prices of the two zeros </a:t>
            </a:r>
          </a:p>
          <a:p>
            <a:pPr marL="976313" lvl="1" indent="-609600"/>
            <a:endParaRPr lang="en-US" dirty="0"/>
          </a:p>
          <a:p>
            <a:pPr marL="976313" lvl="1" indent="-60960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BE2CCC6-99DD-400E-92CE-645AEE3EA922}" type="slidenum">
              <a:rPr lang="en-US" sz="1400"/>
              <a:pPr algn="r"/>
              <a:t>9</a:t>
            </a:fld>
            <a:endParaRPr 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ja-JP" sz="3600" b="1" dirty="0"/>
              <a:t>Term Structure of Interest Rates</a:t>
            </a:r>
            <a:endParaRPr lang="en-US" sz="3600" b="1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389438"/>
          </a:xfrm>
        </p:spPr>
        <p:txBody>
          <a:bodyPr/>
          <a:lstStyle/>
          <a:p>
            <a:pPr marL="609600" indent="-609600"/>
            <a:r>
              <a:rPr lang="en-US" dirty="0"/>
              <a:t>We have two $100 par bonds, first 1-year term annual coupon 4% with price of $100, the other 2-year annual coupon 5% with a price of $100</a:t>
            </a:r>
          </a:p>
          <a:p>
            <a:pPr marL="609600" indent="-609600"/>
            <a:r>
              <a:rPr lang="en-US" dirty="0"/>
              <a:t>In pricing the 1-year bond, we discount the cash flow at 4% since the bond is priced at $100, right?</a:t>
            </a:r>
          </a:p>
          <a:p>
            <a:pPr marL="609600" indent="-609600"/>
            <a:r>
              <a:rPr lang="en-US" dirty="0"/>
              <a:t>In pricing the 2-year bond, at what rate do we discount the coupon payment at t = 1?</a:t>
            </a:r>
          </a:p>
          <a:p>
            <a:pPr marL="976313" lvl="1" indent="-609600"/>
            <a:r>
              <a:rPr lang="en-US" dirty="0"/>
              <a:t>4%?, 5%, same thing else?</a:t>
            </a:r>
          </a:p>
          <a:p>
            <a:pPr marL="609600" indent="-609600"/>
            <a:r>
              <a:rPr lang="en-US" dirty="0"/>
              <a:t>Why would we price the 1-year cash flow for the 2-year bond at a different rate than the 1-year cash flow for the 1-year bond?</a:t>
            </a:r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976313" lvl="1" indent="-609600"/>
            <a:endParaRPr lang="en-US" dirty="0"/>
          </a:p>
          <a:p>
            <a:pPr marL="976313" lvl="1" indent="-60960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2014 Owens Consulting of Ocean City, LLC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6535</TotalTime>
  <Words>3271</Words>
  <Application>Microsoft Office PowerPoint</Application>
  <PresentationFormat>On-screen Show (4:3)</PresentationFormat>
  <Paragraphs>422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ＭＳ Ｐゴシック</vt:lpstr>
      <vt:lpstr>ＭＳ Ｐゴシック</vt:lpstr>
      <vt:lpstr>Arial</vt:lpstr>
      <vt:lpstr>Calibri</vt:lpstr>
      <vt:lpstr>Constantia</vt:lpstr>
      <vt:lpstr>Wingdings 2</vt:lpstr>
      <vt:lpstr>Flow</vt:lpstr>
      <vt:lpstr>Exam FM Module 6: Section 1a Spot Rates and  the Yield Curve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Credits</vt:lpstr>
      <vt:lpstr>Exam FM Module 6: Section 1b Pricing with Spot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Credits</vt:lpstr>
      <vt:lpstr>Exam FM Module 6: Section 2 Forward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Term Structure of Interest Rates</vt:lpstr>
      <vt:lpstr>Credits</vt:lpstr>
    </vt:vector>
  </TitlesOfParts>
  <Company>Drexel 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480 Financial Math for Actuaries Winter 2010</dc:title>
  <dc:creator>joe</dc:creator>
  <cp:lastModifiedBy>Duncan, Tyrone E.</cp:lastModifiedBy>
  <cp:revision>304</cp:revision>
  <dcterms:created xsi:type="dcterms:W3CDTF">2009-11-29T20:22:12Z</dcterms:created>
  <dcterms:modified xsi:type="dcterms:W3CDTF">2020-03-28T18:24:52Z</dcterms:modified>
</cp:coreProperties>
</file>